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DEEE-E150-44B7-9AB6-71B06BF918C8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54AA-5B9B-4845-AB60-A9569687F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DEEE-E150-44B7-9AB6-71B06BF918C8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54AA-5B9B-4845-AB60-A9569687F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DEEE-E150-44B7-9AB6-71B06BF918C8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54AA-5B9B-4845-AB60-A9569687F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DEEE-E150-44B7-9AB6-71B06BF918C8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54AA-5B9B-4845-AB60-A9569687F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DEEE-E150-44B7-9AB6-71B06BF918C8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54AA-5B9B-4845-AB60-A9569687F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DEEE-E150-44B7-9AB6-71B06BF918C8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54AA-5B9B-4845-AB60-A9569687F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DEEE-E150-44B7-9AB6-71B06BF918C8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54AA-5B9B-4845-AB60-A9569687F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DEEE-E150-44B7-9AB6-71B06BF918C8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54AA-5B9B-4845-AB60-A9569687F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DEEE-E150-44B7-9AB6-71B06BF918C8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54AA-5B9B-4845-AB60-A9569687F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DEEE-E150-44B7-9AB6-71B06BF918C8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54AA-5B9B-4845-AB60-A9569687F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DEEE-E150-44B7-9AB6-71B06BF918C8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54AA-5B9B-4845-AB60-A9569687F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9DEEE-E150-44B7-9AB6-71B06BF918C8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B54AA-5B9B-4845-AB60-A9569687F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2800" b="1" dirty="0" smtClean="0"/>
              <a:t>EFOP-5.2.2-17 Project</a:t>
            </a:r>
            <a:br>
              <a:rPr lang="en-GB" sz="2800" b="1" dirty="0" smtClean="0"/>
            </a:br>
            <a:r>
              <a:rPr lang="en-GB" sz="2800" b="1" dirty="0" smtClean="0"/>
              <a:t>Romanian Partner </a:t>
            </a:r>
            <a:r>
              <a:rPr lang="ro-RO" sz="2800" b="1" dirty="0" smtClean="0"/>
              <a:t/>
            </a:r>
            <a:br>
              <a:rPr lang="ro-RO" sz="2800" b="1" dirty="0" smtClean="0"/>
            </a:br>
            <a:r>
              <a:rPr lang="en-GB" sz="2800" b="1" dirty="0" smtClean="0"/>
              <a:t>BABE</a:t>
            </a:r>
            <a:r>
              <a:rPr lang="ro-RO" sz="2800" b="1" dirty="0" smtClean="0"/>
              <a:t>Ș-BOLYAI UNIVERSITY OF CLUJ-NAPOCA</a:t>
            </a:r>
            <a:br>
              <a:rPr lang="ro-RO" sz="2800" b="1" dirty="0" smtClean="0"/>
            </a:br>
            <a:r>
              <a:rPr lang="ro-RO" sz="2800" b="1" dirty="0" smtClean="0"/>
              <a:t>FACULTY OF PHYSICAL EDUCATION AND SPORT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828800"/>
          </a:xfrm>
        </p:spPr>
        <p:txBody>
          <a:bodyPr>
            <a:normAutofit fontScale="92500" lnSpcReduction="20000"/>
          </a:bodyPr>
          <a:lstStyle/>
          <a:p>
            <a:r>
              <a:rPr lang="ro-RO" sz="2400" b="1" dirty="0" smtClean="0">
                <a:solidFill>
                  <a:schemeClr val="tx1"/>
                </a:solidFill>
              </a:rPr>
              <a:t>Staff</a:t>
            </a:r>
          </a:p>
          <a:p>
            <a:r>
              <a:rPr lang="it-IT" sz="2400" b="1" dirty="0" smtClean="0">
                <a:solidFill>
                  <a:schemeClr val="tx1"/>
                </a:solidFill>
              </a:rPr>
              <a:t>BORO</a:t>
            </a:r>
            <a:r>
              <a:rPr lang="ro-RO" sz="2400" b="1" dirty="0" smtClean="0">
                <a:solidFill>
                  <a:schemeClr val="tx1"/>
                </a:solidFill>
              </a:rPr>
              <a:t>S</a:t>
            </a:r>
            <a:r>
              <a:rPr lang="it-IT" sz="2400" b="1" dirty="0" smtClean="0">
                <a:solidFill>
                  <a:schemeClr val="tx1"/>
                </a:solidFill>
              </a:rPr>
              <a:t>-BALINT IULIANA, DEAK GRAŢIELA-FLAVIA</a:t>
            </a:r>
            <a:endParaRPr lang="ro-RO" sz="2400" b="1" dirty="0" smtClean="0">
              <a:solidFill>
                <a:schemeClr val="tx1"/>
              </a:solidFill>
            </a:endParaRPr>
          </a:p>
          <a:p>
            <a:endParaRPr lang="ro-RO" sz="2400" b="1" dirty="0">
              <a:solidFill>
                <a:schemeClr val="tx1"/>
              </a:solidFill>
            </a:endParaRPr>
          </a:p>
          <a:p>
            <a:endParaRPr lang="ro-RO" sz="2400" b="1" dirty="0" smtClean="0">
              <a:solidFill>
                <a:schemeClr val="tx1"/>
              </a:solidFill>
            </a:endParaRPr>
          </a:p>
          <a:p>
            <a:r>
              <a:rPr lang="ro-RO" sz="2400" b="1" dirty="0" smtClean="0">
                <a:solidFill>
                  <a:schemeClr val="tx1"/>
                </a:solidFill>
              </a:rPr>
              <a:t>SZEGED, 5th of JULY 2019</a:t>
            </a:r>
            <a:endParaRPr lang="en-US" sz="24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7" descr="D:\Cercetare 2013\Sigle UBB FEFS\sigla_ub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15875"/>
            <a:ext cx="20002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D:\Cercetare 2013\Sigle UBB FEFS\sigla_FEF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8187" y="0"/>
            <a:ext cx="2055813" cy="198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o-RO" sz="2800" b="1" dirty="0" smtClean="0"/>
              <a:t>Schools</a:t>
            </a:r>
            <a:br>
              <a:rPr lang="ro-RO" sz="2800" b="1" dirty="0" smtClean="0"/>
            </a:br>
            <a:r>
              <a:rPr lang="ro-RO" sz="2800" b="1" dirty="0" smtClean="0"/>
              <a:t>1. Liceul Teoretic </a:t>
            </a:r>
            <a:r>
              <a:rPr lang="en-US" sz="2800" b="1" dirty="0" smtClean="0"/>
              <a:t>“</a:t>
            </a:r>
            <a:r>
              <a:rPr lang="ro-RO" sz="2800" b="1" dirty="0" smtClean="0"/>
              <a:t>Onisifor Ghibu</a:t>
            </a:r>
            <a:r>
              <a:rPr lang="en-US" sz="2800" b="1" dirty="0" smtClean="0"/>
              <a:t>”</a:t>
            </a:r>
            <a:r>
              <a:rPr lang="ro-RO" sz="2800" b="1" dirty="0" smtClean="0"/>
              <a:t> Cluj-Napoca</a:t>
            </a:r>
            <a:br>
              <a:rPr lang="ro-RO" sz="2800" b="1" dirty="0" smtClean="0"/>
            </a:br>
            <a:r>
              <a:rPr lang="ro-RO" sz="2800" b="1" dirty="0" smtClean="0"/>
              <a:t>2. Colegiul Național </a:t>
            </a:r>
            <a:r>
              <a:rPr lang="en-US" sz="2800" b="1" dirty="0" smtClean="0"/>
              <a:t>“</a:t>
            </a:r>
            <a:r>
              <a:rPr lang="ro-RO" sz="2800" b="1" dirty="0" smtClean="0"/>
              <a:t>Apaczai Csere Ianos</a:t>
            </a:r>
            <a:r>
              <a:rPr lang="en-US" sz="2800" b="1" dirty="0" smtClean="0"/>
              <a:t>”</a:t>
            </a:r>
            <a:r>
              <a:rPr lang="ro-RO" sz="2800" b="1" dirty="0" smtClean="0"/>
              <a:t> Cluj-Napoca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2133600"/>
          </a:xfrm>
        </p:spPr>
        <p:txBody>
          <a:bodyPr>
            <a:normAutofit/>
          </a:bodyPr>
          <a:lstStyle/>
          <a:p>
            <a:r>
              <a:rPr lang="ro-RO" sz="2400" b="1" dirty="0" smtClean="0">
                <a:solidFill>
                  <a:schemeClr val="tx1"/>
                </a:solidFill>
              </a:rPr>
              <a:t>Subjects</a:t>
            </a:r>
          </a:p>
          <a:p>
            <a:r>
              <a:rPr lang="ro-RO" sz="2400" b="1" dirty="0" smtClean="0">
                <a:solidFill>
                  <a:schemeClr val="tx1"/>
                </a:solidFill>
              </a:rPr>
              <a:t>1. 63 Romanian mother tongue students</a:t>
            </a:r>
          </a:p>
          <a:p>
            <a:r>
              <a:rPr lang="ro-RO" sz="2400" b="1" dirty="0" smtClean="0">
                <a:solidFill>
                  <a:schemeClr val="tx1"/>
                </a:solidFill>
              </a:rPr>
              <a:t>2. </a:t>
            </a:r>
            <a:r>
              <a:rPr lang="en-US" sz="2400" b="1" dirty="0" smtClean="0">
                <a:solidFill>
                  <a:schemeClr val="tx1"/>
                </a:solidFill>
              </a:rPr>
              <a:t>55</a:t>
            </a:r>
            <a:r>
              <a:rPr lang="ro-RO" sz="2400" b="1" dirty="0" smtClean="0">
                <a:solidFill>
                  <a:schemeClr val="tx1"/>
                </a:solidFill>
              </a:rPr>
              <a:t> </a:t>
            </a:r>
            <a:r>
              <a:rPr lang="ro-RO" sz="2400" b="1" dirty="0" smtClean="0">
                <a:solidFill>
                  <a:schemeClr val="tx1"/>
                </a:solidFill>
              </a:rPr>
              <a:t>Hungarian mother tongue students</a:t>
            </a:r>
          </a:p>
          <a:p>
            <a:r>
              <a:rPr lang="ro-RO" sz="2400" b="1" dirty="0" smtClean="0">
                <a:solidFill>
                  <a:schemeClr val="tx1"/>
                </a:solidFill>
              </a:rPr>
              <a:t>Total of </a:t>
            </a:r>
            <a:r>
              <a:rPr lang="ro-RO" sz="2400" b="1" dirty="0" smtClean="0">
                <a:solidFill>
                  <a:schemeClr val="tx1"/>
                </a:solidFill>
              </a:rPr>
              <a:t>1</a:t>
            </a:r>
            <a:r>
              <a:rPr lang="en-US" sz="2400" b="1" dirty="0" smtClean="0">
                <a:solidFill>
                  <a:schemeClr val="tx1"/>
                </a:solidFill>
              </a:rPr>
              <a:t>18</a:t>
            </a:r>
            <a:r>
              <a:rPr lang="ro-RO" sz="2400" b="1" dirty="0" smtClean="0">
                <a:solidFill>
                  <a:schemeClr val="tx1"/>
                </a:solidFill>
              </a:rPr>
              <a:t> </a:t>
            </a:r>
            <a:r>
              <a:rPr lang="ro-RO" sz="2400" b="1" dirty="0" smtClean="0">
                <a:solidFill>
                  <a:schemeClr val="tx1"/>
                </a:solidFill>
              </a:rPr>
              <a:t>students</a:t>
            </a:r>
          </a:p>
          <a:p>
            <a:endParaRPr lang="ro-RO" sz="2400" b="1" dirty="0">
              <a:solidFill>
                <a:schemeClr val="tx1"/>
              </a:solidFill>
            </a:endParaRPr>
          </a:p>
          <a:p>
            <a:endParaRPr lang="ro-RO" sz="24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7" descr="D:\Cercetare 2013\Sigle UBB FEFS\sigla_ub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15875"/>
            <a:ext cx="20002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D:\Cercetare 2013\Sigle UBB FEFS\sigla_FEF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8187" y="0"/>
            <a:ext cx="2055813" cy="198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o-RO" sz="2800" b="1" dirty="0" smtClean="0"/>
              <a:t>Class (form)</a:t>
            </a:r>
            <a:br>
              <a:rPr lang="ro-RO" sz="2800" b="1" dirty="0" smtClean="0"/>
            </a:br>
            <a:r>
              <a:rPr lang="ro-RO" sz="2800" b="1" dirty="0" smtClean="0"/>
              <a:t>1. Liceul Teoretic </a:t>
            </a:r>
            <a:r>
              <a:rPr lang="en-US" sz="2800" b="1" dirty="0" smtClean="0"/>
              <a:t>“</a:t>
            </a:r>
            <a:r>
              <a:rPr lang="ro-RO" sz="2800" b="1" dirty="0" smtClean="0"/>
              <a:t>Onisifor Ghibu</a:t>
            </a:r>
            <a:r>
              <a:rPr lang="en-US" sz="2800" b="1" dirty="0" smtClean="0"/>
              <a:t>”</a:t>
            </a:r>
            <a:r>
              <a:rPr lang="ro-RO" sz="2800" b="1" dirty="0" smtClean="0"/>
              <a:t> Cluj-Napoca: 3</a:t>
            </a:r>
            <a:br>
              <a:rPr lang="ro-RO" sz="2800" b="1" dirty="0" smtClean="0"/>
            </a:br>
            <a:r>
              <a:rPr lang="ro-RO" sz="2800" b="1" dirty="0" smtClean="0"/>
              <a:t>2. Colegiul Național </a:t>
            </a:r>
            <a:r>
              <a:rPr lang="en-US" sz="2800" b="1" dirty="0" smtClean="0"/>
              <a:t>“</a:t>
            </a:r>
            <a:r>
              <a:rPr lang="ro-RO" sz="2800" b="1" dirty="0" smtClean="0"/>
              <a:t>Apaczai Csere Ianos</a:t>
            </a:r>
            <a:r>
              <a:rPr lang="en-US" sz="2800" b="1" dirty="0" smtClean="0"/>
              <a:t>”</a:t>
            </a:r>
            <a:r>
              <a:rPr lang="ro-RO" sz="2800" b="1" dirty="0" smtClean="0"/>
              <a:t> Cluj-Napoca: 3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2133600"/>
          </a:xfrm>
        </p:spPr>
        <p:txBody>
          <a:bodyPr>
            <a:normAutofit/>
          </a:bodyPr>
          <a:lstStyle/>
          <a:p>
            <a:r>
              <a:rPr lang="ro-RO" sz="2400" b="1" dirty="0" smtClean="0">
                <a:solidFill>
                  <a:schemeClr val="tx1"/>
                </a:solidFill>
              </a:rPr>
              <a:t>Aides</a:t>
            </a:r>
          </a:p>
          <a:p>
            <a:r>
              <a:rPr lang="ro-RO" sz="2400" b="1" dirty="0" smtClean="0">
                <a:solidFill>
                  <a:schemeClr val="tx1"/>
                </a:solidFill>
              </a:rPr>
              <a:t>3 Romanian mother tongue female students</a:t>
            </a:r>
          </a:p>
          <a:p>
            <a:r>
              <a:rPr lang="ro-RO" sz="2400" b="1" dirty="0" smtClean="0">
                <a:solidFill>
                  <a:schemeClr val="tx1"/>
                </a:solidFill>
              </a:rPr>
              <a:t>3 Hungarian mother tongue female students</a:t>
            </a:r>
          </a:p>
          <a:p>
            <a:r>
              <a:rPr lang="ro-RO" sz="2400" b="1" dirty="0" smtClean="0">
                <a:solidFill>
                  <a:schemeClr val="tx1"/>
                </a:solidFill>
              </a:rPr>
              <a:t>Total of 6 female Bachelor students</a:t>
            </a:r>
          </a:p>
          <a:p>
            <a:endParaRPr lang="ro-RO" sz="2400" b="1" dirty="0">
              <a:solidFill>
                <a:schemeClr val="tx1"/>
              </a:solidFill>
            </a:endParaRPr>
          </a:p>
          <a:p>
            <a:endParaRPr lang="ro-RO" sz="24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7" descr="D:\Cercetare 2013\Sigle UBB FEFS\sigla_ub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15875"/>
            <a:ext cx="20002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D:\Cercetare 2013\Sigle UBB FEFS\sigla_FEF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8187" y="0"/>
            <a:ext cx="2055813" cy="198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o-RO" sz="2800" b="1" dirty="0" smtClean="0"/>
              <a:t>Measurements</a:t>
            </a:r>
            <a:br>
              <a:rPr lang="ro-RO" sz="2800" b="1" dirty="0" smtClean="0"/>
            </a:br>
            <a:r>
              <a:rPr lang="ro-RO" sz="2700" b="1" dirty="0" smtClean="0"/>
              <a:t>1. November 2018 </a:t>
            </a:r>
            <a:r>
              <a:rPr lang="en-US" sz="2700" b="1" dirty="0" smtClean="0"/>
              <a:t>(questionnaires, body composition</a:t>
            </a:r>
            <a:r>
              <a:rPr lang="ro-RO" sz="2700" b="1" dirty="0" smtClean="0"/>
              <a:t>, TGMD-2)</a:t>
            </a:r>
            <a:br>
              <a:rPr lang="ro-RO" sz="2700" b="1" dirty="0" smtClean="0"/>
            </a:br>
            <a:r>
              <a:rPr lang="ro-RO" sz="2700" b="1" dirty="0" smtClean="0"/>
              <a:t>2. April 2019 (questionnaires, body composition, TGMD-2)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21336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Problems encountered</a:t>
            </a:r>
          </a:p>
          <a:p>
            <a:r>
              <a:rPr lang="ro-RO" sz="2400" b="1" dirty="0" smtClean="0">
                <a:solidFill>
                  <a:schemeClr val="tx1"/>
                </a:solidFill>
              </a:rPr>
              <a:t>1. Delays due to paperwork (official documents)</a:t>
            </a:r>
          </a:p>
          <a:p>
            <a:r>
              <a:rPr lang="ro-RO" sz="2400" b="1" dirty="0" smtClean="0">
                <a:solidFill>
                  <a:schemeClr val="tx1"/>
                </a:solidFill>
              </a:rPr>
              <a:t>2. Students missing from school due to illness</a:t>
            </a:r>
          </a:p>
          <a:p>
            <a:r>
              <a:rPr lang="ro-RO" sz="2400" b="1" dirty="0" smtClean="0">
                <a:solidFill>
                  <a:schemeClr val="tx1"/>
                </a:solidFill>
              </a:rPr>
              <a:t>3. Had to perform TGMD-2 only during PE class (2/week)</a:t>
            </a:r>
          </a:p>
          <a:p>
            <a:endParaRPr lang="ro-RO" sz="2400" b="1" dirty="0">
              <a:solidFill>
                <a:schemeClr val="tx1"/>
              </a:solidFill>
            </a:endParaRPr>
          </a:p>
          <a:p>
            <a:endParaRPr lang="ro-RO" sz="24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7" descr="D:\Cercetare 2013\Sigle UBB FEFS\sigla_ub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15875"/>
            <a:ext cx="20002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D:\Cercetare 2013\Sigle UBB FEFS\sigla_FEF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8187" y="0"/>
            <a:ext cx="2055813" cy="198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95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EFOP-5.2.2-17 Project Romanian Partner  BABEȘ-BOLYAI UNIVERSITY OF CLUJ-NAPOCA FACULTY OF PHYSICAL EDUCATION AND SPORT</vt:lpstr>
      <vt:lpstr>Schools 1. Liceul Teoretic “Onisifor Ghibu” Cluj-Napoca 2. Colegiul Național “Apaczai Csere Ianos” Cluj-Napoca</vt:lpstr>
      <vt:lpstr>Class (form) 1. Liceul Teoretic “Onisifor Ghibu” Cluj-Napoca: 3 2. Colegiul Național “Apaczai Csere Ianos” Cluj-Napoca: 3</vt:lpstr>
      <vt:lpstr>Measurements 1. November 2018 (questionnaires, body composition, TGMD-2) 2. April 2019 (questionnaires, body composition, TGMD-2)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profesor-03-2017</dc:creator>
  <cp:lastModifiedBy>profesor-03-2017</cp:lastModifiedBy>
  <cp:revision>19</cp:revision>
  <dcterms:created xsi:type="dcterms:W3CDTF">2019-07-02T23:05:59Z</dcterms:created>
  <dcterms:modified xsi:type="dcterms:W3CDTF">2019-07-03T21:04:27Z</dcterms:modified>
</cp:coreProperties>
</file>